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4"/>
  </p:sldMasterIdLst>
  <p:notesMasterIdLst>
    <p:notesMasterId r:id="rId45"/>
  </p:notesMasterIdLst>
  <p:handoutMasterIdLst>
    <p:handoutMasterId r:id="rId46"/>
  </p:handoutMasterIdLst>
  <p:sldIdLst>
    <p:sldId id="267" r:id="rId5"/>
    <p:sldId id="369" r:id="rId6"/>
    <p:sldId id="415" r:id="rId7"/>
    <p:sldId id="416" r:id="rId8"/>
    <p:sldId id="417" r:id="rId9"/>
    <p:sldId id="418" r:id="rId10"/>
    <p:sldId id="419" r:id="rId11"/>
    <p:sldId id="420" r:id="rId12"/>
    <p:sldId id="421" r:id="rId13"/>
    <p:sldId id="422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5" r:id="rId29"/>
    <p:sldId id="386" r:id="rId30"/>
    <p:sldId id="387" r:id="rId31"/>
    <p:sldId id="388" r:id="rId32"/>
    <p:sldId id="391" r:id="rId33"/>
    <p:sldId id="392" r:id="rId34"/>
    <p:sldId id="393" r:id="rId35"/>
    <p:sldId id="394" r:id="rId36"/>
    <p:sldId id="395" r:id="rId37"/>
    <p:sldId id="397" r:id="rId38"/>
    <p:sldId id="404" r:id="rId39"/>
    <p:sldId id="405" r:id="rId40"/>
    <p:sldId id="406" r:id="rId41"/>
    <p:sldId id="409" r:id="rId42"/>
    <p:sldId id="410" r:id="rId43"/>
    <p:sldId id="280" r:id="rId44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  <a:srgbClr val="FB9705"/>
    <a:srgbClr val="C54343"/>
    <a:srgbClr val="D60000"/>
    <a:srgbClr val="FF5050"/>
    <a:srgbClr val="BBE676"/>
    <a:srgbClr val="5195D3"/>
    <a:srgbClr val="F3FBFF"/>
    <a:srgbClr val="E4F6FE"/>
    <a:srgbClr val="D5F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6366" autoAdjust="0"/>
  </p:normalViewPr>
  <p:slideViewPr>
    <p:cSldViewPr snapToGrid="0">
      <p:cViewPr varScale="1">
        <p:scale>
          <a:sx n="56" d="100"/>
          <a:sy n="56" d="100"/>
        </p:scale>
        <p:origin x="109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483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91D5B-F21D-4A23-BC16-77D248A42E04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87700-C2CA-4156-B879-80D1DD799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09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628" cy="466412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183" y="0"/>
            <a:ext cx="3037628" cy="466412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r">
              <a:defRPr sz="1200"/>
            </a:lvl1pPr>
          </a:lstStyle>
          <a:p>
            <a:fld id="{21D603EA-85D6-422C-AB10-17A2A7923832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50" tIns="45825" rIns="91650" bIns="4582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</p:spPr>
        <p:txBody>
          <a:bodyPr vert="horz" lIns="91650" tIns="45825" rIns="91650" bIns="4582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89"/>
            <a:ext cx="3037628" cy="466411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183" y="8829989"/>
            <a:ext cx="3037628" cy="466411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r">
              <a:defRPr sz="1200"/>
            </a:lvl1pPr>
          </a:lstStyle>
          <a:p>
            <a:fld id="{6DE649CB-0B81-4204-A849-0379B10D6E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7911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010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7312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983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3927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909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307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7912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375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3438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621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1025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594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794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508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7890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25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0845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26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0184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27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1052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28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80210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29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39343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2907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0875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4467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27314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26218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2196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7256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1837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40466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0067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E47E265-EBAC-4E72-A4E4-4E51A622F909}" type="slidenum">
              <a:rPr lang="en-US" altLang="en-US" sz="1200">
                <a:solidFill>
                  <a:schemeClr val="tx1"/>
                </a:solidFill>
              </a:rPr>
              <a:pPr/>
              <a:t>39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731838"/>
            <a:ext cx="4592638" cy="3446462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414838"/>
            <a:ext cx="5032375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049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0197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0221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0910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7448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0127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5051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PRI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38625" y="4099468"/>
            <a:ext cx="3633300" cy="1994984"/>
          </a:xfrm>
        </p:spPr>
        <p:txBody>
          <a:bodyPr numCol="1">
            <a:normAutofit/>
          </a:bodyPr>
          <a:lstStyle>
            <a:lvl1pPr marL="0" marR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38625" y="590719"/>
            <a:ext cx="3633300" cy="2897570"/>
          </a:xfrm>
        </p:spPr>
        <p:txBody>
          <a:bodyPr anchor="b">
            <a:normAutofit/>
          </a:bodyPr>
          <a:lstStyle>
            <a:lvl1pPr algn="l">
              <a:spcAft>
                <a:spcPts val="450"/>
              </a:spcAft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 flipH="1">
            <a:off x="-1" y="0"/>
            <a:ext cx="77599" cy="6858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0"/>
          <p:cNvSpPr/>
          <p:nvPr userDrawn="1"/>
        </p:nvSpPr>
        <p:spPr>
          <a:xfrm>
            <a:off x="4481538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0" name="Rechteck 10"/>
          <p:cNvSpPr/>
          <p:nvPr userDrawn="1"/>
        </p:nvSpPr>
        <p:spPr>
          <a:xfrm>
            <a:off x="4352482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1" name="Rechteck 10"/>
          <p:cNvSpPr/>
          <p:nvPr userDrawn="1"/>
        </p:nvSpPr>
        <p:spPr>
          <a:xfrm>
            <a:off x="4223427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38625" y="3509558"/>
            <a:ext cx="3633300" cy="589913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Text Box 47"/>
          <p:cNvSpPr txBox="1">
            <a:spLocks noChangeArrowheads="1"/>
          </p:cNvSpPr>
          <p:nvPr userDrawn="1"/>
        </p:nvSpPr>
        <p:spPr bwMode="auto">
          <a:xfrm>
            <a:off x="1657488" y="6498160"/>
            <a:ext cx="253466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23" name="TextBox 22">
            <a:hlinkClick r:id="rId3"/>
          </p:cNvPr>
          <p:cNvSpPr txBox="1"/>
          <p:nvPr userDrawn="1"/>
        </p:nvSpPr>
        <p:spPr>
          <a:xfrm>
            <a:off x="338624" y="6462580"/>
            <a:ext cx="1510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24" name="Straight Connector 23"/>
          <p:cNvCxnSpPr/>
          <p:nvPr userDrawn="1"/>
        </p:nvCxnSpPr>
        <p:spPr bwMode="auto">
          <a:xfrm>
            <a:off x="1657488" y="6179604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Picture 2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7" y="6284319"/>
            <a:ext cx="150229" cy="150229"/>
          </a:xfrm>
          <a:prstGeom prst="rect">
            <a:avLst/>
          </a:prstGeom>
        </p:spPr>
      </p:pic>
      <p:pic>
        <p:nvPicPr>
          <p:cNvPr id="26" name="Picture 25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0" y="6277557"/>
            <a:ext cx="75579" cy="163755"/>
          </a:xfrm>
          <a:prstGeom prst="rect">
            <a:avLst/>
          </a:prstGeom>
        </p:spPr>
      </p:pic>
      <p:pic>
        <p:nvPicPr>
          <p:cNvPr id="27" name="Picture 26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5" y="6293928"/>
            <a:ext cx="160709" cy="1310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98" y="456732"/>
            <a:ext cx="2613498" cy="4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3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880"/>
            <a:ext cx="857250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005840"/>
            <a:ext cx="4183380" cy="63976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n-lt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320" y="1737360"/>
            <a:ext cx="4183380" cy="4663440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350">
                <a:solidFill>
                  <a:schemeClr val="tx1"/>
                </a:solidFill>
              </a:defRPr>
            </a:lvl4pPr>
            <a:lvl5pPr>
              <a:defRPr sz="135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005840"/>
            <a:ext cx="4183380" cy="639762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n-lt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39" y="1737360"/>
            <a:ext cx="4183380" cy="4663440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350">
                <a:solidFill>
                  <a:schemeClr val="tx1"/>
                </a:solidFill>
              </a:defRPr>
            </a:lvl4pPr>
            <a:lvl5pPr>
              <a:defRPr sz="135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01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591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281"/>
            <a:ext cx="9144000" cy="641942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3517" y="2712787"/>
            <a:ext cx="9144000" cy="162678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508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 flipV="1">
            <a:off x="3" y="4339571"/>
            <a:ext cx="1529861" cy="45719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 flipV="1">
            <a:off x="1522830" y="4339571"/>
            <a:ext cx="1529861" cy="4571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 userDrawn="1"/>
        </p:nvSpPr>
        <p:spPr bwMode="auto">
          <a:xfrm flipV="1">
            <a:off x="3045658" y="4339571"/>
            <a:ext cx="1529861" cy="45719"/>
          </a:xfrm>
          <a:prstGeom prst="rect">
            <a:avLst/>
          </a:prstGeom>
          <a:solidFill>
            <a:srgbClr val="FB97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 flipV="1">
            <a:off x="4568486" y="4339571"/>
            <a:ext cx="1529861" cy="45719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 flipV="1">
            <a:off x="6091314" y="4339571"/>
            <a:ext cx="1529861" cy="45719"/>
          </a:xfrm>
          <a:prstGeom prst="rect">
            <a:avLst/>
          </a:prstGeom>
          <a:solidFill>
            <a:srgbClr val="C5434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flipV="1">
            <a:off x="7614141" y="4339571"/>
            <a:ext cx="1529861" cy="45719"/>
          </a:xfrm>
          <a:prstGeom prst="rect">
            <a:avLst/>
          </a:prstGeom>
          <a:solidFill>
            <a:srgbClr val="33CC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518" y="2712787"/>
            <a:ext cx="9147517" cy="1626781"/>
          </a:xfrm>
        </p:spPr>
        <p:txBody>
          <a:bodyPr anchor="ctr">
            <a:normAutofit/>
          </a:bodyPr>
          <a:lstStyle>
            <a:lvl1pPr algn="ctr">
              <a:spcAft>
                <a:spcPts val="450"/>
              </a:spcAft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SECTION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47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281"/>
            <a:ext cx="9144000" cy="641942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3080826"/>
            <a:ext cx="9144000" cy="80185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508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3275341"/>
            <a:ext cx="9144000" cy="6049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2100" b="1" spc="113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Together…Shaping the Future of Electricity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 flipV="1">
            <a:off x="3" y="3847518"/>
            <a:ext cx="1529861" cy="45719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 flipV="1">
            <a:off x="1522830" y="3847518"/>
            <a:ext cx="1529861" cy="45719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 userDrawn="1"/>
        </p:nvSpPr>
        <p:spPr bwMode="auto">
          <a:xfrm flipV="1">
            <a:off x="3045658" y="3847518"/>
            <a:ext cx="1529861" cy="45719"/>
          </a:xfrm>
          <a:prstGeom prst="rect">
            <a:avLst/>
          </a:prstGeom>
          <a:solidFill>
            <a:srgbClr val="FB97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 flipV="1">
            <a:off x="4568486" y="3847518"/>
            <a:ext cx="1529861" cy="45719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 flipV="1">
            <a:off x="6091314" y="3847518"/>
            <a:ext cx="1529861" cy="45719"/>
          </a:xfrm>
          <a:prstGeom prst="rect">
            <a:avLst/>
          </a:prstGeom>
          <a:solidFill>
            <a:srgbClr val="C5434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flipV="1">
            <a:off x="7614141" y="3847518"/>
            <a:ext cx="1529861" cy="45719"/>
          </a:xfrm>
          <a:prstGeom prst="rect">
            <a:avLst/>
          </a:prstGeom>
          <a:solidFill>
            <a:srgbClr val="33CC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226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PDU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760" y="1188720"/>
            <a:ext cx="4206240" cy="2587752"/>
          </a:xfrm>
          <a:prstGeom prst="rect">
            <a:avLst/>
          </a:prstGeom>
          <a:effectLst>
            <a:reflection blurRad="6350" stA="35000" endPos="35000" dir="5400000" sy="-100000" algn="bl" rotWithShape="0"/>
          </a:effectLst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74320" y="3931920"/>
            <a:ext cx="4572000" cy="2743200"/>
          </a:xfrm>
        </p:spPr>
        <p:txBody>
          <a:bodyPr>
            <a:normAutofit/>
          </a:bodyPr>
          <a:lstStyle>
            <a:lvl1pPr marL="0" indent="0" algn="r">
              <a:spcAft>
                <a:spcPts val="12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274320" y="1097280"/>
            <a:ext cx="4572000" cy="2651760"/>
          </a:xfrm>
        </p:spPr>
        <p:txBody>
          <a:bodyPr anchor="ctr">
            <a:normAutofit/>
          </a:bodyPr>
          <a:lstStyle>
            <a:lvl1pPr algn="r">
              <a:spcAft>
                <a:spcPts val="600"/>
              </a:spcAft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Box 47"/>
          <p:cNvSpPr txBox="1">
            <a:spLocks noChangeArrowheads="1"/>
          </p:cNvSpPr>
          <p:nvPr userDrawn="1"/>
        </p:nvSpPr>
        <p:spPr bwMode="auto">
          <a:xfrm>
            <a:off x="6309360" y="6583680"/>
            <a:ext cx="276383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© 2017 Electric Power Research Institute, Inc. All rights reserved.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 descr="EPRI logo 2014_RGB_PPT-Large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583680" y="365760"/>
            <a:ext cx="2286000" cy="37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2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DU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38625" y="4099468"/>
            <a:ext cx="3633300" cy="1994984"/>
          </a:xfrm>
        </p:spPr>
        <p:txBody>
          <a:bodyPr numCol="1">
            <a:normAutofit/>
          </a:bodyPr>
          <a:lstStyle>
            <a:lvl1pPr marL="0" marR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38625" y="590719"/>
            <a:ext cx="3633300" cy="2897570"/>
          </a:xfrm>
        </p:spPr>
        <p:txBody>
          <a:bodyPr anchor="b">
            <a:normAutofit/>
          </a:bodyPr>
          <a:lstStyle>
            <a:lvl1pPr algn="l">
              <a:spcAft>
                <a:spcPts val="450"/>
              </a:spcAft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 flipH="1">
            <a:off x="-1" y="0"/>
            <a:ext cx="77599" cy="68580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0"/>
          <p:cNvSpPr/>
          <p:nvPr userDrawn="1"/>
        </p:nvSpPr>
        <p:spPr>
          <a:xfrm>
            <a:off x="4481538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3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0" name="Rechteck 10"/>
          <p:cNvSpPr/>
          <p:nvPr userDrawn="1"/>
        </p:nvSpPr>
        <p:spPr>
          <a:xfrm>
            <a:off x="4352482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3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1" name="Rechteck 10"/>
          <p:cNvSpPr/>
          <p:nvPr userDrawn="1"/>
        </p:nvSpPr>
        <p:spPr>
          <a:xfrm>
            <a:off x="4223427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3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38625" y="3509558"/>
            <a:ext cx="3633300" cy="589913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Text Box 47"/>
          <p:cNvSpPr txBox="1">
            <a:spLocks noChangeArrowheads="1"/>
          </p:cNvSpPr>
          <p:nvPr userDrawn="1"/>
        </p:nvSpPr>
        <p:spPr bwMode="auto">
          <a:xfrm>
            <a:off x="1657488" y="6498160"/>
            <a:ext cx="253466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23" name="TextBox 22">
            <a:hlinkClick r:id="rId3"/>
          </p:cNvPr>
          <p:cNvSpPr txBox="1"/>
          <p:nvPr userDrawn="1"/>
        </p:nvSpPr>
        <p:spPr>
          <a:xfrm>
            <a:off x="338624" y="6462580"/>
            <a:ext cx="1510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24" name="Straight Connector 23"/>
          <p:cNvCxnSpPr/>
          <p:nvPr userDrawn="1"/>
        </p:nvCxnSpPr>
        <p:spPr bwMode="auto">
          <a:xfrm>
            <a:off x="1657488" y="6179604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Picture 2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7" y="6284319"/>
            <a:ext cx="150229" cy="150229"/>
          </a:xfrm>
          <a:prstGeom prst="rect">
            <a:avLst/>
          </a:prstGeom>
        </p:spPr>
      </p:pic>
      <p:pic>
        <p:nvPicPr>
          <p:cNvPr id="26" name="Picture 25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0" y="6277557"/>
            <a:ext cx="75579" cy="163755"/>
          </a:xfrm>
          <a:prstGeom prst="rect">
            <a:avLst/>
          </a:prstGeom>
        </p:spPr>
      </p:pic>
      <p:pic>
        <p:nvPicPr>
          <p:cNvPr id="27" name="Picture 26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5" y="6293928"/>
            <a:ext cx="160709" cy="1310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98" y="456732"/>
            <a:ext cx="2613498" cy="4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9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C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38625" y="4099468"/>
            <a:ext cx="3633300" cy="1994984"/>
          </a:xfrm>
        </p:spPr>
        <p:txBody>
          <a:bodyPr numCol="1">
            <a:normAutofit/>
          </a:bodyPr>
          <a:lstStyle>
            <a:lvl1pPr marL="0" marR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38625" y="590719"/>
            <a:ext cx="3633300" cy="2897570"/>
          </a:xfrm>
        </p:spPr>
        <p:txBody>
          <a:bodyPr anchor="b">
            <a:normAutofit/>
          </a:bodyPr>
          <a:lstStyle>
            <a:lvl1pPr algn="l">
              <a:spcAft>
                <a:spcPts val="450"/>
              </a:spcAft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 flipH="1">
            <a:off x="-1" y="0"/>
            <a:ext cx="77599" cy="68580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0"/>
          <p:cNvSpPr/>
          <p:nvPr userDrawn="1"/>
        </p:nvSpPr>
        <p:spPr>
          <a:xfrm>
            <a:off x="4481538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6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0" name="Rechteck 10"/>
          <p:cNvSpPr/>
          <p:nvPr userDrawn="1"/>
        </p:nvSpPr>
        <p:spPr>
          <a:xfrm>
            <a:off x="4352482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6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1" name="Rechteck 10"/>
          <p:cNvSpPr/>
          <p:nvPr userDrawn="1"/>
        </p:nvSpPr>
        <p:spPr>
          <a:xfrm>
            <a:off x="4223427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6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38625" y="3509558"/>
            <a:ext cx="3633300" cy="589913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Text Box 47"/>
          <p:cNvSpPr txBox="1">
            <a:spLocks noChangeArrowheads="1"/>
          </p:cNvSpPr>
          <p:nvPr userDrawn="1"/>
        </p:nvSpPr>
        <p:spPr bwMode="auto">
          <a:xfrm>
            <a:off x="1657488" y="6498160"/>
            <a:ext cx="253466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23" name="TextBox 22">
            <a:hlinkClick r:id="rId3"/>
          </p:cNvPr>
          <p:cNvSpPr txBox="1"/>
          <p:nvPr userDrawn="1"/>
        </p:nvSpPr>
        <p:spPr>
          <a:xfrm>
            <a:off x="338624" y="6462580"/>
            <a:ext cx="1510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24" name="Straight Connector 23"/>
          <p:cNvCxnSpPr/>
          <p:nvPr userDrawn="1"/>
        </p:nvCxnSpPr>
        <p:spPr bwMode="auto">
          <a:xfrm>
            <a:off x="1657488" y="6179604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Picture 2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7" y="6284319"/>
            <a:ext cx="150229" cy="150229"/>
          </a:xfrm>
          <a:prstGeom prst="rect">
            <a:avLst/>
          </a:prstGeom>
        </p:spPr>
      </p:pic>
      <p:pic>
        <p:nvPicPr>
          <p:cNvPr id="26" name="Picture 25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0" y="6277557"/>
            <a:ext cx="75579" cy="163755"/>
          </a:xfrm>
          <a:prstGeom prst="rect">
            <a:avLst/>
          </a:prstGeom>
        </p:spPr>
      </p:pic>
      <p:pic>
        <p:nvPicPr>
          <p:cNvPr id="27" name="Picture 26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5" y="6293928"/>
            <a:ext cx="160709" cy="1310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98" y="456732"/>
            <a:ext cx="2613498" cy="4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8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&amp;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38625" y="4099468"/>
            <a:ext cx="3633300" cy="1994984"/>
          </a:xfrm>
        </p:spPr>
        <p:txBody>
          <a:bodyPr numCol="1">
            <a:normAutofit/>
          </a:bodyPr>
          <a:lstStyle>
            <a:lvl1pPr marL="0" marR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38625" y="590719"/>
            <a:ext cx="3633300" cy="2897570"/>
          </a:xfrm>
        </p:spPr>
        <p:txBody>
          <a:bodyPr anchor="b">
            <a:normAutofit/>
          </a:bodyPr>
          <a:lstStyle>
            <a:lvl1pPr algn="l">
              <a:spcAft>
                <a:spcPts val="450"/>
              </a:spcAft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 flipH="1">
            <a:off x="-1" y="0"/>
            <a:ext cx="77599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0"/>
          <p:cNvSpPr/>
          <p:nvPr userDrawn="1"/>
        </p:nvSpPr>
        <p:spPr>
          <a:xfrm>
            <a:off x="4481538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2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0" name="Rechteck 10"/>
          <p:cNvSpPr/>
          <p:nvPr userDrawn="1"/>
        </p:nvSpPr>
        <p:spPr>
          <a:xfrm>
            <a:off x="4352482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2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1" name="Rechteck 10"/>
          <p:cNvSpPr/>
          <p:nvPr userDrawn="1"/>
        </p:nvSpPr>
        <p:spPr>
          <a:xfrm>
            <a:off x="4223427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2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38625" y="3509558"/>
            <a:ext cx="3633300" cy="589913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Text Box 47"/>
          <p:cNvSpPr txBox="1">
            <a:spLocks noChangeArrowheads="1"/>
          </p:cNvSpPr>
          <p:nvPr userDrawn="1"/>
        </p:nvSpPr>
        <p:spPr bwMode="auto">
          <a:xfrm>
            <a:off x="1657488" y="6498160"/>
            <a:ext cx="253466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23" name="TextBox 22">
            <a:hlinkClick r:id="rId3"/>
          </p:cNvPr>
          <p:cNvSpPr txBox="1"/>
          <p:nvPr userDrawn="1"/>
        </p:nvSpPr>
        <p:spPr>
          <a:xfrm>
            <a:off x="338624" y="6462580"/>
            <a:ext cx="1510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24" name="Straight Connector 23"/>
          <p:cNvCxnSpPr/>
          <p:nvPr userDrawn="1"/>
        </p:nvCxnSpPr>
        <p:spPr bwMode="auto">
          <a:xfrm>
            <a:off x="1657488" y="6179604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Picture 2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7" y="6284319"/>
            <a:ext cx="150229" cy="150229"/>
          </a:xfrm>
          <a:prstGeom prst="rect">
            <a:avLst/>
          </a:prstGeom>
        </p:spPr>
      </p:pic>
      <p:pic>
        <p:nvPicPr>
          <p:cNvPr id="26" name="Picture 25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0" y="6277557"/>
            <a:ext cx="75579" cy="163755"/>
          </a:xfrm>
          <a:prstGeom prst="rect">
            <a:avLst/>
          </a:prstGeom>
        </p:spPr>
      </p:pic>
      <p:pic>
        <p:nvPicPr>
          <p:cNvPr id="27" name="Picture 26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5" y="6293928"/>
            <a:ext cx="160709" cy="1310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98" y="456732"/>
            <a:ext cx="2613498" cy="4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3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38625" y="4099468"/>
            <a:ext cx="3633300" cy="1994984"/>
          </a:xfrm>
        </p:spPr>
        <p:txBody>
          <a:bodyPr numCol="1">
            <a:normAutofit/>
          </a:bodyPr>
          <a:lstStyle>
            <a:lvl1pPr marL="0" marR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38625" y="590719"/>
            <a:ext cx="3633300" cy="2897570"/>
          </a:xfrm>
        </p:spPr>
        <p:txBody>
          <a:bodyPr anchor="b">
            <a:normAutofit/>
          </a:bodyPr>
          <a:lstStyle>
            <a:lvl1pPr algn="l">
              <a:spcAft>
                <a:spcPts val="450"/>
              </a:spcAft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 flipH="1">
            <a:off x="-1" y="0"/>
            <a:ext cx="77599" cy="6858000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0"/>
          <p:cNvSpPr/>
          <p:nvPr userDrawn="1"/>
        </p:nvSpPr>
        <p:spPr>
          <a:xfrm>
            <a:off x="4481538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5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0" name="Rechteck 10"/>
          <p:cNvSpPr/>
          <p:nvPr userDrawn="1"/>
        </p:nvSpPr>
        <p:spPr>
          <a:xfrm>
            <a:off x="4352482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5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1" name="Rechteck 10"/>
          <p:cNvSpPr/>
          <p:nvPr userDrawn="1"/>
        </p:nvSpPr>
        <p:spPr>
          <a:xfrm>
            <a:off x="4223427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5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38625" y="3509558"/>
            <a:ext cx="3633300" cy="589913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Text Box 47"/>
          <p:cNvSpPr txBox="1">
            <a:spLocks noChangeArrowheads="1"/>
          </p:cNvSpPr>
          <p:nvPr userDrawn="1"/>
        </p:nvSpPr>
        <p:spPr bwMode="auto">
          <a:xfrm>
            <a:off x="1657488" y="6498160"/>
            <a:ext cx="253466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23" name="TextBox 22">
            <a:hlinkClick r:id="rId3"/>
          </p:cNvPr>
          <p:cNvSpPr txBox="1"/>
          <p:nvPr userDrawn="1"/>
        </p:nvSpPr>
        <p:spPr>
          <a:xfrm>
            <a:off x="338624" y="6462580"/>
            <a:ext cx="1510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24" name="Straight Connector 23"/>
          <p:cNvCxnSpPr/>
          <p:nvPr userDrawn="1"/>
        </p:nvCxnSpPr>
        <p:spPr bwMode="auto">
          <a:xfrm>
            <a:off x="1657488" y="6179604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Picture 2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7" y="6284319"/>
            <a:ext cx="150229" cy="150229"/>
          </a:xfrm>
          <a:prstGeom prst="rect">
            <a:avLst/>
          </a:prstGeom>
        </p:spPr>
      </p:pic>
      <p:pic>
        <p:nvPicPr>
          <p:cNvPr id="26" name="Picture 25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0" y="6277557"/>
            <a:ext cx="75579" cy="163755"/>
          </a:xfrm>
          <a:prstGeom prst="rect">
            <a:avLst/>
          </a:prstGeom>
        </p:spPr>
      </p:pic>
      <p:pic>
        <p:nvPicPr>
          <p:cNvPr id="27" name="Picture 26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5" y="6293928"/>
            <a:ext cx="160709" cy="1310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98" y="456732"/>
            <a:ext cx="2613498" cy="4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6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38625" y="4099468"/>
            <a:ext cx="3633300" cy="1994984"/>
          </a:xfrm>
        </p:spPr>
        <p:txBody>
          <a:bodyPr numCol="1">
            <a:normAutofit/>
          </a:bodyPr>
          <a:lstStyle>
            <a:lvl1pPr marL="0" marR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38625" y="590719"/>
            <a:ext cx="3633300" cy="2897570"/>
          </a:xfrm>
        </p:spPr>
        <p:txBody>
          <a:bodyPr anchor="b">
            <a:normAutofit/>
          </a:bodyPr>
          <a:lstStyle>
            <a:lvl1pPr algn="l">
              <a:spcAft>
                <a:spcPts val="450"/>
              </a:spcAft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 flipH="1">
            <a:off x="-1" y="0"/>
            <a:ext cx="77599" cy="6858000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hteck 10"/>
          <p:cNvSpPr/>
          <p:nvPr userDrawn="1"/>
        </p:nvSpPr>
        <p:spPr>
          <a:xfrm>
            <a:off x="4481538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4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0" name="Rechteck 10"/>
          <p:cNvSpPr/>
          <p:nvPr userDrawn="1"/>
        </p:nvSpPr>
        <p:spPr>
          <a:xfrm>
            <a:off x="4352482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4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1" name="Rechteck 10"/>
          <p:cNvSpPr/>
          <p:nvPr userDrawn="1"/>
        </p:nvSpPr>
        <p:spPr>
          <a:xfrm>
            <a:off x="4223427" y="1501250"/>
            <a:ext cx="83855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4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38625" y="3509558"/>
            <a:ext cx="3633300" cy="589913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Text Box 47"/>
          <p:cNvSpPr txBox="1">
            <a:spLocks noChangeArrowheads="1"/>
          </p:cNvSpPr>
          <p:nvPr userDrawn="1"/>
        </p:nvSpPr>
        <p:spPr bwMode="auto">
          <a:xfrm>
            <a:off x="1657488" y="6498160"/>
            <a:ext cx="253466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23" name="TextBox 22">
            <a:hlinkClick r:id="rId3"/>
          </p:cNvPr>
          <p:cNvSpPr txBox="1"/>
          <p:nvPr userDrawn="1"/>
        </p:nvSpPr>
        <p:spPr>
          <a:xfrm>
            <a:off x="338624" y="6462580"/>
            <a:ext cx="1510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24" name="Straight Connector 23"/>
          <p:cNvCxnSpPr/>
          <p:nvPr userDrawn="1"/>
        </p:nvCxnSpPr>
        <p:spPr bwMode="auto">
          <a:xfrm>
            <a:off x="1657488" y="6179604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5" name="Picture 2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7" y="6284319"/>
            <a:ext cx="150229" cy="150229"/>
          </a:xfrm>
          <a:prstGeom prst="rect">
            <a:avLst/>
          </a:prstGeom>
        </p:spPr>
      </p:pic>
      <p:pic>
        <p:nvPicPr>
          <p:cNvPr id="26" name="Picture 25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0" y="6277557"/>
            <a:ext cx="75579" cy="163755"/>
          </a:xfrm>
          <a:prstGeom prst="rect">
            <a:avLst/>
          </a:prstGeom>
        </p:spPr>
      </p:pic>
      <p:pic>
        <p:nvPicPr>
          <p:cNvPr id="27" name="Picture 26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5" y="6293928"/>
            <a:ext cx="160709" cy="1310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98" y="456732"/>
            <a:ext cx="2613498" cy="42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563"/>
            <a:ext cx="8572500" cy="731520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005840"/>
            <a:ext cx="8572500" cy="53949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9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563"/>
            <a:ext cx="8572500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44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563"/>
            <a:ext cx="8572500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005840"/>
            <a:ext cx="4183380" cy="5394960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350">
                <a:solidFill>
                  <a:schemeClr val="tx1"/>
                </a:solidFill>
              </a:defRPr>
            </a:lvl4pPr>
            <a:lvl5pPr>
              <a:defRPr sz="1350">
                <a:solidFill>
                  <a:schemeClr val="tx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005840"/>
            <a:ext cx="4183380" cy="5394960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  <a:lvl2pPr>
              <a:defRPr sz="135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350">
                <a:solidFill>
                  <a:schemeClr val="tx1"/>
                </a:solidFill>
              </a:defRPr>
            </a:lvl4pPr>
            <a:lvl5pPr>
              <a:defRPr sz="1350">
                <a:solidFill>
                  <a:schemeClr val="tx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1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://www.epri.com/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4320" y="182563"/>
            <a:ext cx="859536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4320" y="1005840"/>
            <a:ext cx="859536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21"/>
          <p:cNvSpPr/>
          <p:nvPr userDrawn="1"/>
        </p:nvSpPr>
        <p:spPr>
          <a:xfrm>
            <a:off x="1" y="6602042"/>
            <a:ext cx="7581899" cy="169019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/>
          </a:p>
        </p:txBody>
      </p:sp>
      <p:sp>
        <p:nvSpPr>
          <p:cNvPr id="1060" name="Text Box 36"/>
          <p:cNvSpPr txBox="1">
            <a:spLocks noChangeArrowheads="1"/>
          </p:cNvSpPr>
          <p:nvPr/>
        </p:nvSpPr>
        <p:spPr bwMode="auto">
          <a:xfrm>
            <a:off x="60962" y="6586395"/>
            <a:ext cx="608013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ts val="0"/>
              </a:spcBef>
            </a:pPr>
            <a:fld id="{324FBA8B-C479-4BF9-A515-8ED623D42A4A}" type="slidenum">
              <a:rPr lang="en-US" sz="600">
                <a:solidFill>
                  <a:schemeClr val="tx1">
                    <a:lumMod val="50000"/>
                    <a:lumOff val="50000"/>
                  </a:schemeClr>
                </a:solidFill>
              </a:rPr>
              <a:pPr algn="l">
                <a:spcBef>
                  <a:spcPts val="0"/>
                </a:spcBef>
              </a:pPr>
              <a:t>‹#›</a:t>
            </a:fld>
            <a:endParaRPr 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 rot="5400000" flipH="1">
            <a:off x="4524375" y="-4524375"/>
            <a:ext cx="95250" cy="9144000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64302" marR="0" indent="-164302" algn="ctr" defTabSz="68578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5342"/>
            <a:ext cx="1632569" cy="102676"/>
          </a:xfrm>
          <a:prstGeom prst="rect">
            <a:avLst/>
          </a:prstGeom>
        </p:spPr>
      </p:pic>
      <p:sp>
        <p:nvSpPr>
          <p:cNvPr id="11" name="Text Box 47"/>
          <p:cNvSpPr txBox="1">
            <a:spLocks noChangeArrowheads="1"/>
          </p:cNvSpPr>
          <p:nvPr userDrawn="1"/>
        </p:nvSpPr>
        <p:spPr bwMode="auto">
          <a:xfrm>
            <a:off x="3141159" y="6586395"/>
            <a:ext cx="286168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15" name="TextBox 14">
            <a:hlinkClick r:id="rId17"/>
          </p:cNvPr>
          <p:cNvSpPr txBox="1"/>
          <p:nvPr userDrawn="1"/>
        </p:nvSpPr>
        <p:spPr>
          <a:xfrm>
            <a:off x="960525" y="6586395"/>
            <a:ext cx="1220110" cy="215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1" spc="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047" y="6576082"/>
            <a:ext cx="1382943" cy="2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66" r:id="rId7"/>
    <p:sldLayoutId id="2147483670" r:id="rId8"/>
    <p:sldLayoutId id="2147483668" r:id="rId9"/>
    <p:sldLayoutId id="2147483669" r:id="rId10"/>
    <p:sldLayoutId id="2147483671" r:id="rId11"/>
    <p:sldLayoutId id="2147483684" r:id="rId12"/>
    <p:sldLayoutId id="2147483677" r:id="rId13"/>
    <p:sldLayoutId id="2147483690" r:id="rId14"/>
  </p:sldLayoutIdLst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5pPr>
      <a:lvl6pPr marL="342892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6pPr>
      <a:lvl7pPr marL="685783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7pPr>
      <a:lvl8pPr marL="1028675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8pPr>
      <a:lvl9pPr marL="1371566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charset="0"/>
        </a:defRPr>
      </a:lvl9pPr>
    </p:titleStyle>
    <p:bodyStyle>
      <a:lvl1pPr marL="173827" indent="-173827" algn="l" rtl="0" eaLnBrk="1" fontAlgn="base" hangingPunct="1">
        <a:lnSpc>
          <a:spcPct val="100000"/>
        </a:lnSpc>
        <a:spcBef>
          <a:spcPct val="0"/>
        </a:spcBef>
        <a:spcAft>
          <a:spcPts val="450"/>
        </a:spcAft>
        <a:buClr>
          <a:schemeClr val="tx1">
            <a:lumMod val="65000"/>
            <a:lumOff val="35000"/>
          </a:schemeClr>
        </a:buClr>
        <a:buSzPct val="80000"/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425043" indent="-209545" algn="l" rtl="0" eaLnBrk="1" fontAlgn="base" hangingPunct="1">
        <a:lnSpc>
          <a:spcPct val="100000"/>
        </a:lnSpc>
        <a:spcBef>
          <a:spcPct val="0"/>
        </a:spcBef>
        <a:spcAft>
          <a:spcPts val="450"/>
        </a:spcAft>
        <a:buClr>
          <a:schemeClr val="tx1">
            <a:lumMod val="65000"/>
            <a:lumOff val="35000"/>
          </a:schemeClr>
        </a:buClr>
        <a:buSzPct val="80000"/>
        <a:buChar char="–"/>
        <a:defRPr sz="2100">
          <a:solidFill>
            <a:schemeClr val="tx1"/>
          </a:solidFill>
          <a:latin typeface="+mn-lt"/>
        </a:defRPr>
      </a:lvl2pPr>
      <a:lvl3pPr marL="641731" indent="-167875" algn="l" rtl="0" eaLnBrk="1" fontAlgn="base" hangingPunct="1">
        <a:lnSpc>
          <a:spcPct val="100000"/>
        </a:lnSpc>
        <a:spcBef>
          <a:spcPct val="0"/>
        </a:spcBef>
        <a:spcAft>
          <a:spcPts val="450"/>
        </a:spcAft>
        <a:buClr>
          <a:schemeClr val="tx1">
            <a:lumMod val="65000"/>
            <a:lumOff val="35000"/>
          </a:schemeClr>
        </a:buClr>
        <a:buSzPct val="80000"/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3pPr>
      <a:lvl4pPr marL="946523" indent="-216689" algn="l" rtl="0" eaLnBrk="1" fontAlgn="base" hangingPunct="1">
        <a:lnSpc>
          <a:spcPct val="100000"/>
        </a:lnSpc>
        <a:spcBef>
          <a:spcPct val="0"/>
        </a:spcBef>
        <a:spcAft>
          <a:spcPts val="450"/>
        </a:spcAft>
        <a:buClr>
          <a:schemeClr val="tx1">
            <a:lumMod val="65000"/>
            <a:lumOff val="35000"/>
          </a:schemeClr>
        </a:buClr>
        <a:buSzPct val="80000"/>
        <a:buChar char="–"/>
        <a:defRPr sz="2100">
          <a:solidFill>
            <a:schemeClr val="tx1"/>
          </a:solidFill>
          <a:latin typeface="+mn-lt"/>
        </a:defRPr>
      </a:lvl4pPr>
      <a:lvl5pPr marL="1153688" indent="-169065" algn="l" rtl="0" eaLnBrk="1" fontAlgn="base" hangingPunct="1">
        <a:lnSpc>
          <a:spcPct val="100000"/>
        </a:lnSpc>
        <a:spcBef>
          <a:spcPct val="0"/>
        </a:spcBef>
        <a:spcAft>
          <a:spcPts val="450"/>
        </a:spcAft>
        <a:buClr>
          <a:schemeClr val="tx1">
            <a:lumMod val="65000"/>
            <a:lumOff val="35000"/>
          </a:schemeClr>
        </a:buClr>
        <a:buSzPct val="80000"/>
        <a:buFont typeface="Wingdings" panose="05000000000000000000" pitchFamily="2" charset="2"/>
        <a:buChar char="§"/>
        <a:defRPr sz="2100">
          <a:solidFill>
            <a:schemeClr val="tx1"/>
          </a:solidFill>
          <a:latin typeface="+mn-lt"/>
        </a:defRPr>
      </a:lvl5pPr>
      <a:lvl6pPr marL="1458479" indent="-130966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1800">
          <a:solidFill>
            <a:srgbClr val="000000"/>
          </a:solidFill>
          <a:latin typeface="+mn-lt"/>
        </a:defRPr>
      </a:lvl6pPr>
      <a:lvl7pPr marL="1801371" indent="-130966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1800">
          <a:solidFill>
            <a:srgbClr val="000000"/>
          </a:solidFill>
          <a:latin typeface="+mn-lt"/>
        </a:defRPr>
      </a:lvl7pPr>
      <a:lvl8pPr marL="2144263" indent="-130966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1800">
          <a:solidFill>
            <a:srgbClr val="000000"/>
          </a:solidFill>
          <a:latin typeface="+mn-lt"/>
        </a:defRPr>
      </a:lvl8pPr>
      <a:lvl9pPr marL="2487154" indent="-130966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18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/dssimpc/code/HEAD/tree/trunk/Distribution/Example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dssimpc/files/Documents/DSTCP-Comm.pdf/download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urceforge.net/projects/dssimpc/files/Documents/MATLAB_Lib.pdf/download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dssimpc/files/Documents/Changing_the_language_of_OpenDSS-G.pdf/download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ourceforge.net/projects/dssimpc/files/Documents/Changing_the_language_of_OpenDSS-G-menus.pdf/downloa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dssimpc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>
          <a:xfrm>
            <a:off x="338625" y="4099471"/>
            <a:ext cx="3633300" cy="1994984"/>
          </a:xfrm>
        </p:spPr>
        <p:txBody>
          <a:bodyPr numCol="1"/>
          <a:lstStyle/>
          <a:p>
            <a:r>
              <a:rPr lang="en-US" dirty="0"/>
              <a:t>Roger C. Dugan</a:t>
            </a:r>
          </a:p>
          <a:p>
            <a:r>
              <a:rPr lang="en-US" dirty="0"/>
              <a:t>Davis Montenegro</a:t>
            </a:r>
          </a:p>
          <a:p>
            <a:r>
              <a:rPr lang="en-US" dirty="0"/>
              <a:t>EPRI Knoxville, TN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/>
              <a:t>October 17-18, 2019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err="1"/>
              <a:t>OpenDSS</a:t>
            </a:r>
            <a:r>
              <a:rPr lang="en-US" dirty="0"/>
              <a:t> Training Workshop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Consolidated Edison Co.</a:t>
            </a:r>
          </a:p>
          <a:p>
            <a:r>
              <a:rPr lang="en-US" dirty="0"/>
              <a:t>New York, NY</a:t>
            </a:r>
          </a:p>
        </p:txBody>
      </p:sp>
    </p:spTree>
    <p:extLst>
      <p:ext uri="{BB962C8B-B14F-4D97-AF65-F5344CB8AC3E}">
        <p14:creationId xmlns:p14="http://schemas.microsoft.com/office/powerpoint/2010/main" val="3407726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Installing OpenDSS-G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25" y="1031307"/>
            <a:ext cx="7848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7. You are done!</a:t>
            </a:r>
          </a:p>
          <a:p>
            <a:pPr algn="l"/>
            <a:endParaRPr lang="en-US" sz="2800" dirty="0"/>
          </a:p>
          <a:p>
            <a:r>
              <a:rPr lang="en-US" sz="2800" dirty="0"/>
              <a:t>	</a:t>
            </a:r>
          </a:p>
          <a:p>
            <a:r>
              <a:rPr lang="en-US" sz="2800" dirty="0"/>
              <a:t>If there is any issue, go to the troubleshooting section at the OpenDSS-G manual</a:t>
            </a:r>
          </a:p>
        </p:txBody>
      </p:sp>
    </p:spTree>
    <p:extLst>
      <p:ext uri="{BB962C8B-B14F-4D97-AF65-F5344CB8AC3E}">
        <p14:creationId xmlns:p14="http://schemas.microsoft.com/office/powerpoint/2010/main" val="345774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1371600"/>
            <a:ext cx="82391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3586480" cy="3051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655887"/>
            <a:ext cx="2838450" cy="2007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6100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25450" y="1981200"/>
            <a:ext cx="5181600" cy="35052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1447800"/>
            <a:ext cx="2968625" cy="243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4191000"/>
            <a:ext cx="2968625" cy="2077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776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7" y="1676400"/>
            <a:ext cx="8753475" cy="1468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144488"/>
            <a:ext cx="4029901" cy="324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15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04800" y="1438275"/>
            <a:ext cx="5410200" cy="38862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648075"/>
            <a:ext cx="3823970" cy="24701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17449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533525"/>
            <a:ext cx="1771650" cy="4438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1528762"/>
            <a:ext cx="17811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16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528762"/>
            <a:ext cx="1781175" cy="44481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33600"/>
            <a:ext cx="1828800" cy="19050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886200"/>
            <a:ext cx="167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99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95400"/>
            <a:ext cx="5943600" cy="41446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540816"/>
            <a:ext cx="4191000" cy="179845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100" y="1438275"/>
            <a:ext cx="1762125" cy="44196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7010400" y="3143884"/>
            <a:ext cx="762000" cy="44767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30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25" y="1600200"/>
            <a:ext cx="7086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28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03" y="1090534"/>
            <a:ext cx="7164244" cy="504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47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25" y="1600200"/>
            <a:ext cx="6477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00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524000"/>
            <a:ext cx="5943600" cy="161163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352800"/>
            <a:ext cx="557784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66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9800"/>
            <a:ext cx="2354580" cy="223837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648200"/>
            <a:ext cx="923925" cy="714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86000"/>
            <a:ext cx="54356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00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25" y="1676400"/>
            <a:ext cx="5943600" cy="200025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25" y="4038600"/>
            <a:ext cx="5943600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98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89" y="1054608"/>
            <a:ext cx="8348472" cy="25570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20" y="3300097"/>
            <a:ext cx="4435224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76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Creating your model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4525" y="1908762"/>
            <a:ext cx="7848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You have 2 options:</a:t>
            </a:r>
          </a:p>
          <a:p>
            <a:pPr algn="l"/>
            <a:endParaRPr lang="en-US" sz="2800" dirty="0"/>
          </a:p>
          <a:p>
            <a:pPr marL="342900" indent="-342900" algn="l">
              <a:buAutoNum type="arabicPeriod"/>
            </a:pPr>
            <a:r>
              <a:rPr lang="en-US" sz="2800" dirty="0"/>
              <a:t>Importing an existing model</a:t>
            </a:r>
          </a:p>
          <a:p>
            <a:pPr marL="342900" indent="-342900" algn="l">
              <a:buAutoNum type="arabicPeriod"/>
            </a:pPr>
            <a:endParaRPr lang="en-US" sz="2800" dirty="0"/>
          </a:p>
          <a:p>
            <a:pPr marL="342900" indent="-342900" algn="l">
              <a:buAutoNum type="arabicPeriod"/>
            </a:pPr>
            <a:r>
              <a:rPr lang="en-US" sz="2800" dirty="0"/>
              <a:t>Describing your circuit from the scratch</a:t>
            </a:r>
          </a:p>
        </p:txBody>
      </p:sp>
    </p:spTree>
    <p:extLst>
      <p:ext uri="{BB962C8B-B14F-4D97-AF65-F5344CB8AC3E}">
        <p14:creationId xmlns:p14="http://schemas.microsoft.com/office/powerpoint/2010/main" val="2020935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Before anything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4525" y="2362200"/>
            <a:ext cx="7848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Download the examples to be used in this session:</a:t>
            </a:r>
          </a:p>
          <a:p>
            <a:endParaRPr lang="en-US" sz="2800" dirty="0"/>
          </a:p>
          <a:p>
            <a:r>
              <a:rPr lang="en-US" sz="2800" dirty="0">
                <a:hlinkClick r:id="rId3"/>
              </a:rPr>
              <a:t>https://sourceforge.net/p/dssimpc/code/HEAD/tree/trunk/Distribution/Examples/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7131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Importing a model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5" y="1981200"/>
            <a:ext cx="3279775" cy="39744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58" y="2825496"/>
            <a:ext cx="5313114" cy="170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97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Importing a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2236089"/>
            <a:ext cx="8420100" cy="2952750"/>
          </a:xfrm>
          <a:prstGeom prst="rect">
            <a:avLst/>
          </a:prstGeom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6800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4738" cy="41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6800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005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Creating the model from the scratch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81200"/>
            <a:ext cx="5078412" cy="42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0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Introduction to OpenDSS-G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21" y="1034473"/>
            <a:ext cx="7175208" cy="525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53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Creating the model from the scratch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68" y="1838737"/>
            <a:ext cx="593407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25" y="3352800"/>
            <a:ext cx="5943600" cy="26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06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Creating the model from the scratch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525" y="1689306"/>
            <a:ext cx="7848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Rules:</a:t>
            </a:r>
          </a:p>
          <a:p>
            <a:pPr algn="l"/>
            <a:endParaRPr lang="en-US" sz="2800" dirty="0"/>
          </a:p>
          <a:p>
            <a:pPr marL="342900" indent="-342900" algn="l">
              <a:buAutoNum type="arabicPeriod"/>
            </a:pPr>
            <a:r>
              <a:rPr lang="en-US" sz="2800" dirty="0"/>
              <a:t>Connect your PD/</a:t>
            </a:r>
            <a:r>
              <a:rPr lang="en-US" sz="2800" dirty="0" err="1"/>
              <a:t>PCElement</a:t>
            </a:r>
            <a:r>
              <a:rPr lang="en-US" sz="2800" dirty="0"/>
              <a:t> to an existing bus</a:t>
            </a:r>
          </a:p>
          <a:p>
            <a:pPr marL="342900" indent="-342900" algn="l">
              <a:buAutoNum type="arabicPeriod"/>
            </a:pPr>
            <a:endParaRPr lang="en-US" sz="2800" dirty="0"/>
          </a:p>
          <a:p>
            <a:pPr marL="342900" indent="-342900" algn="l">
              <a:buAutoNum type="arabicPeriod"/>
            </a:pPr>
            <a:r>
              <a:rPr lang="en-US" sz="2800" dirty="0"/>
              <a:t>Follow the instructions</a:t>
            </a:r>
          </a:p>
        </p:txBody>
      </p:sp>
    </p:spTree>
    <p:extLst>
      <p:ext uri="{BB962C8B-B14F-4D97-AF65-F5344CB8AC3E}">
        <p14:creationId xmlns:p14="http://schemas.microsoft.com/office/powerpoint/2010/main" val="3502441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Creating the model from the scratch</a:t>
            </a:r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08" y="2819400"/>
            <a:ext cx="6934200" cy="289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4525" y="1689306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Transformers (special case):</a:t>
            </a:r>
          </a:p>
        </p:txBody>
      </p:sp>
    </p:spTree>
    <p:extLst>
      <p:ext uri="{BB962C8B-B14F-4D97-AF65-F5344CB8AC3E}">
        <p14:creationId xmlns:p14="http://schemas.microsoft.com/office/powerpoint/2010/main" val="3661907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Creating the model from the scratch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525" y="1427696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Transformers (special case):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2210352"/>
            <a:ext cx="593407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50" y="4074649"/>
            <a:ext cx="5934075" cy="1762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2883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Other possibilities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2229" y="1427696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Update your model (DSSim-PC)</a:t>
            </a:r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208" y="2200656"/>
            <a:ext cx="2505456" cy="371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28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Co-Simulation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33638"/>
            <a:ext cx="2404274" cy="2400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2672443"/>
            <a:ext cx="2276475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1371600"/>
            <a:ext cx="1119188" cy="1062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124200"/>
            <a:ext cx="1119188" cy="1062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237" y="4957762"/>
            <a:ext cx="1119188" cy="1062038"/>
          </a:xfrm>
          <a:prstGeom prst="rect">
            <a:avLst/>
          </a:prstGeom>
        </p:spPr>
      </p:pic>
      <p:cxnSp>
        <p:nvCxnSpPr>
          <p:cNvPr id="10" name="Elbow Connector 9"/>
          <p:cNvCxnSpPr>
            <a:stCxn id="4" idx="1"/>
            <a:endCxn id="3" idx="0"/>
          </p:cNvCxnSpPr>
          <p:nvPr/>
        </p:nvCxnSpPr>
        <p:spPr>
          <a:xfrm rot="10800000" flipV="1">
            <a:off x="4567238" y="1902619"/>
            <a:ext cx="2214562" cy="769824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8" idx="1"/>
            <a:endCxn id="3" idx="2"/>
          </p:cNvCxnSpPr>
          <p:nvPr/>
        </p:nvCxnSpPr>
        <p:spPr>
          <a:xfrm rot="10800000">
            <a:off x="4567239" y="4653643"/>
            <a:ext cx="2240999" cy="83513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1"/>
            <a:endCxn id="3" idx="3"/>
          </p:cNvCxnSpPr>
          <p:nvPr/>
        </p:nvCxnSpPr>
        <p:spPr>
          <a:xfrm flipH="1">
            <a:off x="5705475" y="3655219"/>
            <a:ext cx="1076325" cy="78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4800" y="5071212"/>
            <a:ext cx="3432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OpenDSS-G Incorporates a TCP server for distributed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484928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Co-Simulation</a:t>
            </a: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" y="2286000"/>
            <a:ext cx="70866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ight Arrow 5"/>
          <p:cNvSpPr/>
          <p:nvPr/>
        </p:nvSpPr>
        <p:spPr>
          <a:xfrm rot="10800000">
            <a:off x="8074025" y="3771900"/>
            <a:ext cx="609600" cy="53340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23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Co-Simulation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525" y="1597152"/>
            <a:ext cx="7848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Documentation:</a:t>
            </a:r>
          </a:p>
          <a:p>
            <a:endParaRPr lang="en-US" sz="2800" dirty="0"/>
          </a:p>
          <a:p>
            <a:r>
              <a:rPr lang="en-US" sz="2800" dirty="0">
                <a:hlinkClick r:id="rId3"/>
              </a:rPr>
              <a:t>https://sourceforge.net/projects/dssimpc/files/Documents/DSTCP-Comm.pdf/download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hlinkClick r:id="rId4"/>
              </a:rPr>
              <a:t>https://sourceforge.net/projects/dssimpc/files/Documents/MATLAB_Lib.pdf/download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8400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Changing the language of your local installation</a:t>
            </a:r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05000"/>
            <a:ext cx="5943600" cy="437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69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54630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Changing the language of your local installation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4525" y="1513034"/>
            <a:ext cx="7848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Documentation:</a:t>
            </a:r>
          </a:p>
          <a:p>
            <a:endParaRPr lang="en-US" sz="2800" dirty="0"/>
          </a:p>
          <a:p>
            <a:r>
              <a:rPr lang="en-US" sz="2800" dirty="0">
                <a:hlinkClick r:id="rId3"/>
              </a:rPr>
              <a:t>https://sourceforge.net/projects/dssimpc/files/Documents/Changing_the_language_of_OpenDSS-G.pdf/download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hlinkClick r:id="rId4"/>
              </a:rPr>
              <a:t>https://sourceforge.net/projects/dssimpc/files/Documents/Changing_the_language_of_OpenDSS-G-menus.pdf/download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823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Installing OpenDSS-G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25" y="1031307"/>
            <a:ext cx="7848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2800" dirty="0"/>
              <a:t>Download the installer from:</a:t>
            </a:r>
          </a:p>
          <a:p>
            <a:pPr algn="l"/>
            <a:r>
              <a:rPr lang="en-US" sz="2800" dirty="0">
                <a:hlinkClick r:id="rId3"/>
              </a:rPr>
              <a:t>https://sourceforge.net/projects/dssimpc/</a:t>
            </a:r>
            <a:r>
              <a:rPr lang="en-US" sz="2800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89" y="2416233"/>
            <a:ext cx="8456893" cy="359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33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854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Installing OpenDSS-G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25" y="1031307"/>
            <a:ext cx="7848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2. To run the installer:</a:t>
            </a:r>
          </a:p>
          <a:p>
            <a:pPr algn="l"/>
            <a:r>
              <a:rPr lang="en-US" sz="2800" dirty="0"/>
              <a:t>	Right click -&gt; Run as administrator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78" y="2531916"/>
            <a:ext cx="7710094" cy="318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27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Installing OpenDSS-G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25" y="1031307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3. Follow the instructions: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1741661"/>
            <a:ext cx="4010602" cy="3098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681" y="3069388"/>
            <a:ext cx="3935730" cy="3028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09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Installing OpenDSS-G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25" y="1031307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4. First part completed</a:t>
            </a: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291" y="1794251"/>
            <a:ext cx="5809067" cy="4181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4344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Installing OpenDSS-G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25" y="1031307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5. Install the database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20" y="1841643"/>
            <a:ext cx="3449205" cy="177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970" y="3075564"/>
            <a:ext cx="4267229" cy="3149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458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454025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Installing OpenDSS-G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25" y="1031307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6. Install the ODBC</a:t>
            </a: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807" y="1889990"/>
            <a:ext cx="4928466" cy="3799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527092"/>
      </p:ext>
    </p:extLst>
  </p:cSld>
  <p:clrMapOvr>
    <a:masterClrMapping/>
  </p:clrMapOvr>
</p:sld>
</file>

<file path=ppt/theme/theme1.xml><?xml version="1.0" encoding="utf-8"?>
<a:theme xmlns:a="http://schemas.openxmlformats.org/drawingml/2006/main" name="2019 PowerPoint Theme">
  <a:themeElements>
    <a:clrScheme name="Custom 15">
      <a:dk1>
        <a:srgbClr val="000000"/>
      </a:dk1>
      <a:lt1>
        <a:srgbClr val="FFFFFF"/>
      </a:lt1>
      <a:dk2>
        <a:srgbClr val="929292"/>
      </a:dk2>
      <a:lt2>
        <a:srgbClr val="003399"/>
      </a:lt2>
      <a:accent1>
        <a:srgbClr val="00A4DE"/>
      </a:accent1>
      <a:accent2>
        <a:srgbClr val="2D872D"/>
      </a:accent2>
      <a:accent3>
        <a:srgbClr val="FB9705"/>
      </a:accent3>
      <a:accent4>
        <a:srgbClr val="0070C0"/>
      </a:accent4>
      <a:accent5>
        <a:srgbClr val="C54343"/>
      </a:accent5>
      <a:accent6>
        <a:srgbClr val="2EBBB8"/>
      </a:accent6>
      <a:hlink>
        <a:srgbClr val="0070C0"/>
      </a:hlink>
      <a:folHlink>
        <a:srgbClr val="E05428"/>
      </a:folHlink>
    </a:clrScheme>
    <a:fontScheme name="EPRI 2019 PP Font Theme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3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B04359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D4B0B5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4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5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6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9 PowerPoint Template-Standard_v1.2.potx" id="{8047CA39-54F3-4F90-98C0-C40555F8730E}" vid="{6033B12A-DB17-4854-8CB8-89BE1BD081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9d4eb815-23ed-48d9-b0c1-2b9ce0016f4e">EPRI PowerPoint Template</Category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7101F030D76349B9BDDCB7E839049A" ma:contentTypeVersion="1" ma:contentTypeDescription="Create a new document." ma:contentTypeScope="" ma:versionID="734fc11b70f2696fea1b768389187637">
  <xsd:schema xmlns:xsd="http://www.w3.org/2001/XMLSchema" xmlns:xs="http://www.w3.org/2001/XMLSchema" xmlns:p="http://schemas.microsoft.com/office/2006/metadata/properties" xmlns:ns2="9d4eb815-23ed-48d9-b0c1-2b9ce0016f4e" targetNamespace="http://schemas.microsoft.com/office/2006/metadata/properties" ma:root="true" ma:fieldsID="2b4a09c436e99444c649b2400fdb07dc" ns2:_="">
    <xsd:import namespace="9d4eb815-23ed-48d9-b0c1-2b9ce0016f4e"/>
    <xsd:element name="properties">
      <xsd:complexType>
        <xsd:sequence>
          <xsd:element name="documentManagement">
            <xsd:complexType>
              <xsd:all>
                <xsd:element ref="ns2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4eb815-23ed-48d9-b0c1-2b9ce0016f4e" elementFormDefault="qualified">
    <xsd:import namespace="http://schemas.microsoft.com/office/2006/documentManagement/types"/>
    <xsd:import namespace="http://schemas.microsoft.com/office/infopath/2007/PartnerControls"/>
    <xsd:element name="Category" ma:index="8" nillable="true" ma:displayName="Category" ma:format="Dropdown" ma:internalName="Category">
      <xsd:simpleType>
        <xsd:restriction base="dms:Choice">
          <xsd:enumeration value="EPRI PowerPoint Template"/>
          <xsd:enumeration value="Design Templates"/>
          <xsd:enumeration value="EPRI Letterhead"/>
          <xsd:enumeration value="Events, Conferences, Meetings"/>
          <xsd:enumeration value="Miscellaneou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E07810-A7D8-4B3A-A78F-4052749F24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521A8B-3986-40B6-95DF-B5A721DA9604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d4eb815-23ed-48d9-b0c1-2b9ce0016f4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F8FDBBD-CE4F-4A8C-8C02-158CA41BCB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4eb815-23ed-48d9-b0c1-2b9ce0016f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EPRI-Template-2019</Template>
  <TotalTime>77</TotalTime>
  <Words>417</Words>
  <Application>Microsoft Office PowerPoint</Application>
  <PresentationFormat>On-screen Show (4:3)</PresentationFormat>
  <Paragraphs>124</Paragraphs>
  <Slides>40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Century Gothic</vt:lpstr>
      <vt:lpstr>Wingdings</vt:lpstr>
      <vt:lpstr>2019 PowerPoint Theme</vt:lpstr>
      <vt:lpstr>OpenDSS Training Workshop</vt:lpstr>
      <vt:lpstr>Introduction to OpenDSS-G</vt:lpstr>
      <vt:lpstr>Introduction to OpenDSS-G</vt:lpstr>
      <vt:lpstr>Installing OpenDSS-G</vt:lpstr>
      <vt:lpstr>Installing OpenDSS-G</vt:lpstr>
      <vt:lpstr>Installing OpenDSS-G</vt:lpstr>
      <vt:lpstr>Installing OpenDSS-G</vt:lpstr>
      <vt:lpstr>Installing OpenDSS-G</vt:lpstr>
      <vt:lpstr>Installing OpenDSS-G</vt:lpstr>
      <vt:lpstr>Installing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Introduction to OpenDSS-G</vt:lpstr>
      <vt:lpstr>Creating your model</vt:lpstr>
      <vt:lpstr>Before anything</vt:lpstr>
      <vt:lpstr>Importing a model</vt:lpstr>
      <vt:lpstr>Importing a model</vt:lpstr>
      <vt:lpstr>Creating the model from the scratch</vt:lpstr>
      <vt:lpstr>Creating the model from the scratch</vt:lpstr>
      <vt:lpstr>Creating the model from the scratch</vt:lpstr>
      <vt:lpstr>Creating the model from the scratch</vt:lpstr>
      <vt:lpstr>Creating the model from the scratch</vt:lpstr>
      <vt:lpstr>Other possibilities</vt:lpstr>
      <vt:lpstr>Co-Simulation</vt:lpstr>
      <vt:lpstr>Co-Simulation</vt:lpstr>
      <vt:lpstr>Co-Simulation</vt:lpstr>
      <vt:lpstr>Changing the language of your local installation</vt:lpstr>
      <vt:lpstr>Changing the language of your local installation</vt:lpstr>
      <vt:lpstr>PowerPoint Presentation</vt:lpstr>
    </vt:vector>
  </TitlesOfParts>
  <Company>Electric Power Research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Version 1.2</dc:subject>
  <dc:creator>Roger Dugan</dc:creator>
  <dc:description>© 2018 Electric Power Research Institute, Inc. All rights reserved.</dc:description>
  <cp:lastModifiedBy>Dugan, Roger</cp:lastModifiedBy>
  <cp:revision>20</cp:revision>
  <cp:lastPrinted>2014-11-24T20:31:07Z</cp:lastPrinted>
  <dcterms:created xsi:type="dcterms:W3CDTF">2019-01-15T15:22:32Z</dcterms:created>
  <dcterms:modified xsi:type="dcterms:W3CDTF">2019-10-15T02:52:16Z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0x010100D67101F030D76349B9BDDCB7E839049A</vt:lpwstr>
  </property>
</Properties>
</file>